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28"/>
  </p:notesMasterIdLst>
  <p:sldIdLst>
    <p:sldId id="257" r:id="rId2"/>
    <p:sldId id="295" r:id="rId3"/>
    <p:sldId id="258" r:id="rId4"/>
    <p:sldId id="336" r:id="rId5"/>
    <p:sldId id="337" r:id="rId6"/>
    <p:sldId id="343" r:id="rId7"/>
    <p:sldId id="338" r:id="rId8"/>
    <p:sldId id="339" r:id="rId9"/>
    <p:sldId id="340" r:id="rId10"/>
    <p:sldId id="341" r:id="rId11"/>
    <p:sldId id="349" r:id="rId12"/>
    <p:sldId id="350" r:id="rId13"/>
    <p:sldId id="342" r:id="rId14"/>
    <p:sldId id="344" r:id="rId15"/>
    <p:sldId id="345" r:id="rId16"/>
    <p:sldId id="346" r:id="rId17"/>
    <p:sldId id="259" r:id="rId18"/>
    <p:sldId id="348" r:id="rId19"/>
    <p:sldId id="347" r:id="rId20"/>
    <p:sldId id="352" r:id="rId21"/>
    <p:sldId id="351" r:id="rId22"/>
    <p:sldId id="353" r:id="rId23"/>
    <p:sldId id="335" r:id="rId24"/>
    <p:sldId id="333" r:id="rId25"/>
    <p:sldId id="332" r:id="rId26"/>
    <p:sldId id="33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55" autoAdjust="0"/>
    <p:restoredTop sz="95501" autoAdjust="0"/>
  </p:normalViewPr>
  <p:slideViewPr>
    <p:cSldViewPr>
      <p:cViewPr varScale="1">
        <p:scale>
          <a:sx n="92" d="100"/>
          <a:sy n="92" d="100"/>
        </p:scale>
        <p:origin x="84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A86B8-41A5-45BF-AE9B-96C920165E62}" type="datetimeFigureOut">
              <a:rPr lang="el-GR" smtClean="0"/>
              <a:t>10/2/2014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C186E-BD72-4EC5-9A2E-D7B3A468EF5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26300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Monday, February 10,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Monday, February 10,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Monday, February 10,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Monday, February 10,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Monday, February 10,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Monday, February 10,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Monday, February 10,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Monday, February 10,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Monday, February 10,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Monday, February 10,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Monday, February 10,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Monday, February 10,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igmail.net/" TargetMode="External"/><Relationship Id="rId2" Type="http://schemas.openxmlformats.org/officeDocument/2006/relationships/hyperlink" Target="http://www.mozilla.org/thunderbir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pgtools.org/" TargetMode="External"/><Relationship Id="rId2" Type="http://schemas.openxmlformats.org/officeDocument/2006/relationships/hyperlink" Target="http://gpg4win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GPG &amp;</a:t>
            </a:r>
            <a:r>
              <a:rPr lang="el-GR" dirty="0" smtClean="0"/>
              <a:t> κρυπτογραφια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137248" cy="2228056"/>
          </a:xfrm>
        </p:spPr>
        <p:txBody>
          <a:bodyPr/>
          <a:lstStyle/>
          <a:p>
            <a:r>
              <a:rPr lang="el-GR" dirty="0" smtClean="0"/>
              <a:t>Διδάσκοντες: </a:t>
            </a:r>
            <a:r>
              <a:rPr lang="el-GR" dirty="0"/>
              <a:t>Π. </a:t>
            </a:r>
            <a:r>
              <a:rPr lang="el-GR" dirty="0" smtClean="0"/>
              <a:t>Αγγελάτος</a:t>
            </a:r>
            <a:r>
              <a:rPr lang="en-US" dirty="0" smtClean="0"/>
              <a:t>, </a:t>
            </a:r>
            <a:r>
              <a:rPr lang="el-GR" dirty="0" smtClean="0"/>
              <a:t>Δ. Ζήνδρος</a:t>
            </a:r>
            <a:endParaRPr lang="en-US" dirty="0" smtClean="0"/>
          </a:p>
          <a:p>
            <a:r>
              <a:rPr lang="el-GR" dirty="0" smtClean="0"/>
              <a:t>Επιμέλεια διαφαν</a:t>
            </a:r>
            <a:r>
              <a:rPr lang="el-GR" dirty="0"/>
              <a:t>ε</a:t>
            </a:r>
            <a:r>
              <a:rPr lang="el-GR" dirty="0" smtClean="0"/>
              <a:t>ιών: Δ. Ζήνδρος</a:t>
            </a:r>
            <a:endParaRPr lang="en-US" dirty="0" smtClean="0"/>
          </a:p>
          <a:p>
            <a:endParaRPr lang="en-US" dirty="0"/>
          </a:p>
          <a:p>
            <a:r>
              <a:rPr lang="el-GR" dirty="0" smtClean="0"/>
              <a:t>Σχολή Ηλεκτρολόγων Μηχανικών</a:t>
            </a:r>
          </a:p>
          <a:p>
            <a:r>
              <a:rPr lang="el-GR" dirty="0" smtClean="0"/>
              <a:t>και Μηχανικών Υπολογιστών</a:t>
            </a:r>
            <a:endParaRPr lang="el-GR" dirty="0"/>
          </a:p>
        </p:txBody>
      </p:sp>
      <p:pic>
        <p:nvPicPr>
          <p:cNvPr id="1026" name="Picture 2" descr="C:\Documents and Settings\dionyziz\Τα έγγραφά μου\web-development\pyrforos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672" y="4941168"/>
            <a:ext cx="1492945" cy="147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6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Ασύμμετρη κρυπτογραφία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err="1" smtClean="0"/>
              <a:t>Diffie</a:t>
            </a:r>
            <a:r>
              <a:rPr lang="en-US" dirty="0" smtClean="0"/>
              <a:t> &amp; Hellman, 1976</a:t>
            </a:r>
          </a:p>
          <a:p>
            <a:r>
              <a:rPr lang="en-US" dirty="0" smtClean="0"/>
              <a:t>RSA – </a:t>
            </a:r>
            <a:r>
              <a:rPr lang="en-US" dirty="0" err="1" smtClean="0"/>
              <a:t>Rivest</a:t>
            </a:r>
            <a:r>
              <a:rPr lang="en-US" dirty="0" smtClean="0"/>
              <a:t>, Shamir, </a:t>
            </a:r>
            <a:r>
              <a:rPr lang="en-US" dirty="0" err="1" smtClean="0"/>
              <a:t>Adleman</a:t>
            </a:r>
            <a:r>
              <a:rPr lang="en-US" dirty="0" smtClean="0"/>
              <a:t>, 1977</a:t>
            </a:r>
          </a:p>
          <a:p>
            <a:r>
              <a:rPr lang="el-GR" dirty="0" smtClean="0"/>
              <a:t>Νέα ιδέα:</a:t>
            </a:r>
          </a:p>
          <a:p>
            <a:pPr lvl="1"/>
            <a:r>
              <a:rPr lang="el-GR" dirty="0" smtClean="0"/>
              <a:t>Κάθε άνθρωπος έχει ένα </a:t>
            </a:r>
            <a:r>
              <a:rPr lang="el-GR" b="1" dirty="0" smtClean="0"/>
              <a:t>ζεύγος κλειδιών</a:t>
            </a:r>
            <a:r>
              <a:rPr lang="el-GR" dirty="0" smtClean="0"/>
              <a:t>:</a:t>
            </a:r>
          </a:p>
          <a:p>
            <a:pPr lvl="1"/>
            <a:r>
              <a:rPr lang="el-GR" dirty="0" smtClean="0"/>
              <a:t>Ιδιωτικό κλειδί &amp; Δημόσιο κλειδί</a:t>
            </a:r>
          </a:p>
          <a:p>
            <a:pPr lvl="1"/>
            <a:r>
              <a:rPr lang="el-GR" dirty="0" smtClean="0"/>
              <a:t>Τα κλειδιά συνδέονται μαθηματικά</a:t>
            </a:r>
          </a:p>
          <a:p>
            <a:pPr lvl="1"/>
            <a:r>
              <a:rPr lang="el-GR" dirty="0" smtClean="0"/>
              <a:t>Για κάθε ιδιωτικό κλειδί υπάρχει μοναδικό δημόσιο</a:t>
            </a:r>
          </a:p>
          <a:p>
            <a:pPr lvl="1"/>
            <a:r>
              <a:rPr lang="el-GR" dirty="0" smtClean="0"/>
              <a:t>Για κάθε δημόσιο κλειδί υπάρχει μοναδικό ιδιωτικό</a:t>
            </a:r>
          </a:p>
          <a:p>
            <a:pPr lvl="1"/>
            <a:r>
              <a:rPr lang="el-GR" dirty="0" smtClean="0"/>
              <a:t>Από το ιδιωτικό μπορούμε να βρούμε το δημόσιο</a:t>
            </a:r>
          </a:p>
          <a:p>
            <a:pPr lvl="1"/>
            <a:r>
              <a:rPr lang="el-GR" dirty="0" smtClean="0"/>
              <a:t>Από το δημόσιο δεν μπορούμε να βρούμε το ιδιωτικό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3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060848"/>
            <a:ext cx="2924810" cy="34122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07904" y="1984841"/>
            <a:ext cx="1800200" cy="4536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56376" y="1984841"/>
            <a:ext cx="1800200" cy="4536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5590892"/>
            <a:ext cx="244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Whitfield </a:t>
            </a:r>
            <a:r>
              <a:rPr lang="en-US" dirty="0" err="1" smtClean="0"/>
              <a:t>Diffie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08104" y="554732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Martin Hellman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060848"/>
            <a:ext cx="2448272" cy="341227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err="1" smtClean="0"/>
              <a:t>Diffie</a:t>
            </a:r>
            <a:r>
              <a:rPr lang="en-US" dirty="0" smtClean="0"/>
              <a:t> &amp; Hellman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65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132856"/>
            <a:ext cx="2952328" cy="24823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9592" y="472514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Ron </a:t>
            </a:r>
            <a:r>
              <a:rPr lang="en-US" dirty="0" err="1" smtClean="0"/>
              <a:t>Rivest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132856"/>
            <a:ext cx="2880320" cy="2482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23928" y="472514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Adi</a:t>
            </a:r>
            <a:r>
              <a:rPr lang="en-US" dirty="0" smtClean="0"/>
              <a:t> Shamir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2132856"/>
            <a:ext cx="1581752" cy="24823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79363" y="4725144"/>
            <a:ext cx="1578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Leonard </a:t>
            </a:r>
            <a:r>
              <a:rPr lang="en-US" dirty="0" err="1" smtClean="0"/>
              <a:t>Adleman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smtClean="0"/>
              <a:t>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3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Ασύμμετρη κρυπτογραφία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Άρχή λειτουργίας:</a:t>
            </a:r>
          </a:p>
          <a:p>
            <a:pPr lvl="1"/>
            <a:r>
              <a:rPr lang="el-GR" dirty="0" smtClean="0"/>
              <a:t>Ό,τι κρυπτογραφείται με το δημόσιο κλειδί κάποιου, αποκρυπτογραφείται από το αντίστοιχο ιδιωτικό του.</a:t>
            </a:r>
          </a:p>
          <a:p>
            <a:pPr lvl="1"/>
            <a:r>
              <a:rPr lang="el-GR" dirty="0" smtClean="0"/>
              <a:t>Ό,τι κρυπτογραφείται με το ιδιωτικό κλειδί κάποιου, αποκρυπτογραφείται από το αντίστοιχο δημόσιο του.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9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Ασύμμετρη κρυπτογραφία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θέλει να στείλει ένα μήνυμα στον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Ο καθένας έχει το ιδιωτικό και δημόσιο κλειδί του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κρυπογραφεί το μήνυμά της με το δημόσιο κλειδί του </a:t>
            </a:r>
            <a:r>
              <a:rPr lang="en-US" dirty="0" smtClean="0"/>
              <a:t>Bob</a:t>
            </a:r>
            <a:endParaRPr lang="el-GR" dirty="0" smtClean="0"/>
          </a:p>
          <a:p>
            <a:r>
              <a:rPr lang="el-GR" dirty="0" smtClean="0"/>
              <a:t>Στέλνει στο δίκτυο το κρυπτογραφημένο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λαμβάνει το κρυπτογραφημένο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αποκρυπτογραφεί το κρυπτογραφημένο κείμενο με το ιδιωτικό κλειδί του</a:t>
            </a:r>
          </a:p>
          <a:p>
            <a:r>
              <a:rPr lang="el-GR" dirty="0" smtClean="0"/>
              <a:t>Λαμβάνει το αρχικό κείμενο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7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563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</a:t>
            </a:r>
            <a:r>
              <a:rPr lang="en-US" baseline="-25000" dirty="0"/>
              <a:t>s</a:t>
            </a:r>
          </a:p>
          <a:p>
            <a:pPr lvl="1"/>
            <a:r>
              <a:rPr lang="en-US" dirty="0"/>
              <a:t>Alice’s secret</a:t>
            </a:r>
            <a:r>
              <a:rPr lang="el-GR" dirty="0"/>
              <a:t> –</a:t>
            </a:r>
            <a:r>
              <a:rPr lang="en-US" dirty="0"/>
              <a:t> </a:t>
            </a:r>
            <a:r>
              <a:rPr lang="el-GR" dirty="0"/>
              <a:t>μυστικό κλειδί</a:t>
            </a:r>
            <a:endParaRPr lang="en-US" dirty="0"/>
          </a:p>
          <a:p>
            <a:r>
              <a:rPr lang="en-US" dirty="0" err="1"/>
              <a:t>A</a:t>
            </a:r>
            <a:r>
              <a:rPr lang="en-US" baseline="-25000" dirty="0" err="1"/>
              <a:t>p</a:t>
            </a:r>
            <a:endParaRPr lang="en-US" baseline="-25000" dirty="0"/>
          </a:p>
          <a:p>
            <a:pPr lvl="1"/>
            <a:r>
              <a:rPr lang="en-US" dirty="0"/>
              <a:t>Alice’s public – </a:t>
            </a:r>
            <a:r>
              <a:rPr lang="el-GR" dirty="0"/>
              <a:t>δημόσιο κλειδί</a:t>
            </a:r>
            <a:endParaRPr lang="en-US" dirty="0"/>
          </a:p>
          <a:p>
            <a:r>
              <a:rPr lang="el-GR" dirty="0" smtClean="0"/>
              <a:t>Β</a:t>
            </a:r>
            <a:r>
              <a:rPr lang="en-US" baseline="-25000" dirty="0" smtClean="0"/>
              <a:t>s</a:t>
            </a:r>
            <a:endParaRPr lang="en-US" baseline="-25000" dirty="0"/>
          </a:p>
          <a:p>
            <a:pPr lvl="1"/>
            <a:r>
              <a:rPr lang="en-US" dirty="0" smtClean="0"/>
              <a:t>Bob’s secret</a:t>
            </a:r>
            <a:r>
              <a:rPr lang="el-GR" dirty="0" smtClean="0"/>
              <a:t> </a:t>
            </a:r>
            <a:r>
              <a:rPr lang="el-GR" dirty="0"/>
              <a:t>–</a:t>
            </a:r>
            <a:r>
              <a:rPr lang="en-US" dirty="0"/>
              <a:t> </a:t>
            </a:r>
            <a:r>
              <a:rPr lang="el-GR" dirty="0"/>
              <a:t>μυστικό κλειδί</a:t>
            </a:r>
            <a:endParaRPr lang="en-US" dirty="0"/>
          </a:p>
          <a:p>
            <a:r>
              <a:rPr lang="el-GR" dirty="0" smtClean="0"/>
              <a:t>Β</a:t>
            </a:r>
            <a:r>
              <a:rPr lang="en-US" baseline="-25000" dirty="0" smtClean="0"/>
              <a:t>p</a:t>
            </a:r>
            <a:endParaRPr lang="en-US" baseline="-25000" dirty="0"/>
          </a:p>
          <a:p>
            <a:pPr lvl="1"/>
            <a:r>
              <a:rPr lang="en-US" dirty="0" smtClean="0"/>
              <a:t>Bob’s public </a:t>
            </a:r>
            <a:r>
              <a:rPr lang="en-US" dirty="0"/>
              <a:t>– </a:t>
            </a:r>
            <a:r>
              <a:rPr lang="el-GR" dirty="0"/>
              <a:t>δημόσιο κλειδί</a:t>
            </a:r>
            <a:endParaRPr lang="en-US" dirty="0"/>
          </a:p>
          <a:p>
            <a:r>
              <a:rPr lang="en-US" dirty="0" smtClean="0"/>
              <a:t>c = E(</a:t>
            </a:r>
            <a:r>
              <a:rPr lang="el-GR" dirty="0"/>
              <a:t>Β</a:t>
            </a:r>
            <a:r>
              <a:rPr lang="en-US" baseline="-25000" dirty="0" smtClean="0"/>
              <a:t>p</a:t>
            </a:r>
            <a:r>
              <a:rPr lang="en-US" dirty="0" smtClean="0"/>
              <a:t>, m)</a:t>
            </a:r>
          </a:p>
          <a:p>
            <a:pPr lvl="1"/>
            <a:r>
              <a:rPr lang="en-US" dirty="0" smtClean="0"/>
              <a:t>encrypt</a:t>
            </a:r>
            <a:r>
              <a:rPr lang="el-GR" dirty="0" smtClean="0"/>
              <a:t> </a:t>
            </a:r>
            <a:r>
              <a:rPr lang="el-GR" dirty="0"/>
              <a:t>–</a:t>
            </a:r>
            <a:r>
              <a:rPr lang="en-US" dirty="0"/>
              <a:t> </a:t>
            </a:r>
            <a:r>
              <a:rPr lang="el-GR" dirty="0" smtClean="0"/>
              <a:t>κρυπτογράφηση </a:t>
            </a:r>
            <a:r>
              <a:rPr lang="en-US" dirty="0" smtClean="0"/>
              <a:t>m</a:t>
            </a:r>
            <a:r>
              <a:rPr lang="el-GR" dirty="0" smtClean="0"/>
              <a:t> με κλειδί </a:t>
            </a:r>
            <a:r>
              <a:rPr lang="el-GR" dirty="0"/>
              <a:t>Β</a:t>
            </a:r>
            <a:r>
              <a:rPr lang="en-US" baseline="-25000" dirty="0"/>
              <a:t>p</a:t>
            </a:r>
          </a:p>
          <a:p>
            <a:pPr lvl="1"/>
            <a:r>
              <a:rPr lang="el-GR" dirty="0" smtClean="0"/>
              <a:t>δίνει ως αποτέλεσμα κρυπτοκείμενο </a:t>
            </a:r>
            <a:r>
              <a:rPr lang="en-US" dirty="0" smtClean="0"/>
              <a:t>c</a:t>
            </a:r>
          </a:p>
          <a:p>
            <a:r>
              <a:rPr lang="en-US" dirty="0"/>
              <a:t>m</a:t>
            </a:r>
            <a:r>
              <a:rPr lang="en-US" dirty="0" smtClean="0"/>
              <a:t> = D(</a:t>
            </a:r>
            <a:r>
              <a:rPr lang="el-GR" dirty="0"/>
              <a:t>Β</a:t>
            </a:r>
            <a:r>
              <a:rPr lang="en-US" baseline="-25000" dirty="0" smtClean="0"/>
              <a:t>s</a:t>
            </a:r>
            <a:r>
              <a:rPr lang="en-US" dirty="0" smtClean="0"/>
              <a:t>, c)</a:t>
            </a:r>
          </a:p>
          <a:p>
            <a:pPr lvl="1"/>
            <a:r>
              <a:rPr lang="en-US" dirty="0" smtClean="0"/>
              <a:t>decrypt </a:t>
            </a:r>
            <a:r>
              <a:rPr lang="el-GR" dirty="0" smtClean="0"/>
              <a:t>– αποκρυπτογράφηση </a:t>
            </a:r>
            <a:r>
              <a:rPr lang="en-US" dirty="0" smtClean="0"/>
              <a:t>c </a:t>
            </a:r>
            <a:r>
              <a:rPr lang="el-GR" dirty="0" smtClean="0"/>
              <a:t>με κλειδί </a:t>
            </a:r>
            <a:r>
              <a:rPr lang="el-GR" dirty="0"/>
              <a:t>Β</a:t>
            </a:r>
            <a:r>
              <a:rPr lang="en-US" baseline="-25000" dirty="0" smtClean="0"/>
              <a:t>s</a:t>
            </a:r>
            <a:endParaRPr lang="en-US" dirty="0" smtClean="0"/>
          </a:p>
          <a:p>
            <a:pPr lvl="1"/>
            <a:r>
              <a:rPr lang="el-GR" dirty="0" smtClean="0"/>
              <a:t>δίνει ως αποτέλεσμα το καθαρό κείμενο </a:t>
            </a:r>
            <a:r>
              <a:rPr lang="en-US" dirty="0" smtClean="0"/>
              <a:t>m</a:t>
            </a:r>
          </a:p>
          <a:p>
            <a:r>
              <a:rPr lang="el-GR" dirty="0" smtClean="0"/>
              <a:t>Ορθότητα: </a:t>
            </a:r>
            <a:r>
              <a:rPr lang="en-US" dirty="0" smtClean="0"/>
              <a:t>D(</a:t>
            </a:r>
            <a:r>
              <a:rPr lang="el-GR" dirty="0"/>
              <a:t>Β</a:t>
            </a:r>
            <a:r>
              <a:rPr lang="en-US" baseline="-25000" dirty="0" smtClean="0"/>
              <a:t>s</a:t>
            </a:r>
            <a:r>
              <a:rPr lang="en-US" dirty="0" smtClean="0"/>
              <a:t>, E(</a:t>
            </a:r>
            <a:r>
              <a:rPr lang="el-GR" dirty="0"/>
              <a:t>Β</a:t>
            </a:r>
            <a:r>
              <a:rPr lang="en-US" baseline="-25000" dirty="0"/>
              <a:t>p</a:t>
            </a:r>
            <a:r>
              <a:rPr lang="en-US" dirty="0" smtClean="0"/>
              <a:t>, m)) =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54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15885"/>
            <a:ext cx="411480" cy="13258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97" y="4335368"/>
            <a:ext cx="407068" cy="1325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2268" y="2341765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Alice</a:t>
            </a:r>
            <a:endParaRPr lang="en-US" sz="2400" dirty="0">
              <a:latin typeface="xkcd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4739" y="5661248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BOB</a:t>
            </a:r>
            <a:endParaRPr lang="en-US" sz="2400" dirty="0">
              <a:latin typeface="xkcd" panose="02000603000000000000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12652" y="1772816"/>
            <a:ext cx="731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63888" y="1484784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552894" y="1588150"/>
            <a:ext cx="19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Κρυπτογράφηση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 flipH="1">
            <a:off x="4515712" y="2060848"/>
            <a:ext cx="5497" cy="2590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52894" y="4672779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588666" y="4795129"/>
            <a:ext cx="187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 smtClean="0">
                <a:solidFill>
                  <a:schemeClr val="bg1"/>
                </a:solidFill>
              </a:rPr>
              <a:t>Αποκρυπτογράφηση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15712" y="1015885"/>
            <a:ext cx="0" cy="468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5145" y="5276991"/>
            <a:ext cx="8740" cy="384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478530" y="4941168"/>
            <a:ext cx="749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mattcutts.com/images/blackhat-stickm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039" y="2673291"/>
            <a:ext cx="463414" cy="13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3073" y="14034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09786" y="2065535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30681" y="456941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6998" y="105613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</a:t>
            </a:r>
            <a:r>
              <a:rPr lang="en-US" baseline="-25000" dirty="0" err="1" smtClean="0"/>
              <a:t>p</a:t>
            </a:r>
            <a:endParaRPr lang="en-US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4020759" y="52926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</a:t>
            </a:r>
            <a:r>
              <a:rPr lang="en-US" baseline="-25000" dirty="0" err="1" smtClean="0"/>
              <a:t>s</a:t>
            </a:r>
            <a:endParaRPr lang="en-US" baseline="-25000" dirty="0"/>
          </a:p>
        </p:txBody>
      </p:sp>
      <p:sp>
        <p:nvSpPr>
          <p:cNvPr id="3" name="Rectangle 2"/>
          <p:cNvSpPr/>
          <p:nvPr/>
        </p:nvSpPr>
        <p:spPr>
          <a:xfrm>
            <a:off x="4664448" y="3956093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xkcd" panose="02000603000000000000" pitchFamily="2" charset="0"/>
              </a:rPr>
              <a:t>EVE</a:t>
            </a:r>
            <a:endParaRPr lang="en-US" dirty="0">
              <a:latin typeface="xkcd" panose="020006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972" y="375848"/>
            <a:ext cx="944971" cy="7143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426" y="5661248"/>
            <a:ext cx="888474" cy="8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9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836712"/>
            <a:ext cx="3931920" cy="639762"/>
          </a:xfrm>
        </p:spPr>
        <p:txBody>
          <a:bodyPr/>
          <a:lstStyle/>
          <a:p>
            <a:r>
              <a:rPr lang="el-GR" dirty="0" smtClean="0"/>
              <a:t>Συμμετρική κρυπτογραφία</a:t>
            </a:r>
            <a:endParaRPr lang="el-GR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700808"/>
            <a:ext cx="3931920" cy="4688880"/>
          </a:xfrm>
        </p:spPr>
        <p:txBody>
          <a:bodyPr/>
          <a:lstStyle/>
          <a:p>
            <a:r>
              <a:rPr lang="el-GR" dirty="0" smtClean="0"/>
              <a:t>Γρήγορη απόδοση</a:t>
            </a:r>
          </a:p>
          <a:p>
            <a:r>
              <a:rPr lang="el-GR" dirty="0" smtClean="0"/>
              <a:t>Μοιρασμένο μυστικό</a:t>
            </a:r>
          </a:p>
          <a:p>
            <a:r>
              <a:rPr lang="en-US" dirty="0" smtClean="0"/>
              <a:t>n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l-GR" dirty="0" smtClean="0"/>
              <a:t>κλειδιά</a:t>
            </a:r>
          </a:p>
          <a:p>
            <a:r>
              <a:rPr lang="el-GR" dirty="0" smtClean="0"/>
              <a:t>Δυσκολία ανταλλαγής κλειδιών</a:t>
            </a:r>
            <a:endParaRPr lang="el-G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754880" y="836712"/>
            <a:ext cx="3931920" cy="639762"/>
          </a:xfrm>
        </p:spPr>
        <p:txBody>
          <a:bodyPr/>
          <a:lstStyle/>
          <a:p>
            <a:r>
              <a:rPr lang="el-GR" dirty="0" smtClean="0"/>
              <a:t>Ασύμμετρη κρυπτογραφία</a:t>
            </a:r>
            <a:endParaRPr lang="el-GR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754880" y="1700808"/>
            <a:ext cx="3931920" cy="4688880"/>
          </a:xfrm>
        </p:spPr>
        <p:txBody>
          <a:bodyPr/>
          <a:lstStyle/>
          <a:p>
            <a:r>
              <a:rPr lang="el-GR" dirty="0" smtClean="0"/>
              <a:t>Αργή απόδοση</a:t>
            </a:r>
          </a:p>
          <a:p>
            <a:r>
              <a:rPr lang="el-GR" dirty="0" smtClean="0"/>
              <a:t>Ο καθένας έχει το δικό του ζεύγος κλειδιών</a:t>
            </a:r>
          </a:p>
          <a:p>
            <a:r>
              <a:rPr lang="en-US" dirty="0" smtClean="0"/>
              <a:t>n </a:t>
            </a:r>
            <a:r>
              <a:rPr lang="el-GR" dirty="0" smtClean="0"/>
              <a:t>κλειδιά</a:t>
            </a:r>
          </a:p>
          <a:p>
            <a:r>
              <a:rPr lang="el-GR" dirty="0" smtClean="0"/>
              <a:t>Δεν υπάρχει ανάγκη ανταλλαγής κλειδ</a:t>
            </a:r>
            <a:r>
              <a:rPr lang="el-GR" dirty="0"/>
              <a:t>ι</a:t>
            </a:r>
            <a:r>
              <a:rPr lang="el-GR" dirty="0" smtClean="0"/>
              <a:t>ών</a:t>
            </a:r>
          </a:p>
        </p:txBody>
      </p:sp>
    </p:spTree>
    <p:extLst>
      <p:ext uri="{BB962C8B-B14F-4D97-AF65-F5344CB8AC3E}">
        <p14:creationId xmlns:p14="http://schemas.microsoft.com/office/powerpoint/2010/main" val="188698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43408"/>
            <a:ext cx="9865096" cy="739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6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Από την θεωρία στην πράξη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smtClean="0"/>
              <a:t>PGP</a:t>
            </a:r>
          </a:p>
          <a:p>
            <a:pPr lvl="1"/>
            <a:r>
              <a:rPr lang="en-US" dirty="0" smtClean="0"/>
              <a:t>Pretty Good Privacy</a:t>
            </a:r>
          </a:p>
          <a:p>
            <a:pPr lvl="1"/>
            <a:r>
              <a:rPr lang="el-GR" dirty="0" smtClean="0"/>
              <a:t>Όρισε το </a:t>
            </a:r>
            <a:r>
              <a:rPr lang="en-US" dirty="0" err="1" smtClean="0"/>
              <a:t>OpenPGP</a:t>
            </a:r>
            <a:r>
              <a:rPr lang="en-US" dirty="0" smtClean="0"/>
              <a:t> </a:t>
            </a:r>
            <a:r>
              <a:rPr lang="el-GR" dirty="0" smtClean="0"/>
              <a:t>πρωτόκολλο για κρυπτογράφηση/αποκρυπτογράφηση</a:t>
            </a:r>
          </a:p>
          <a:p>
            <a:pPr lvl="1"/>
            <a:r>
              <a:rPr lang="el-GR" dirty="0" smtClean="0"/>
              <a:t>Πρώτη ευρείας χρήσης ασύμμετρη κρυπτογραφία</a:t>
            </a:r>
            <a:endParaRPr lang="en-US" dirty="0" smtClean="0"/>
          </a:p>
          <a:p>
            <a:pPr lvl="1"/>
            <a:r>
              <a:rPr lang="en-US" dirty="0" smtClean="0"/>
              <a:t>Phil Zimmermann, 1991</a:t>
            </a:r>
          </a:p>
          <a:p>
            <a:r>
              <a:rPr lang="en-US" dirty="0" smtClean="0"/>
              <a:t>GPG</a:t>
            </a:r>
          </a:p>
          <a:p>
            <a:pPr lvl="1"/>
            <a:r>
              <a:rPr lang="el-GR" dirty="0" smtClean="0"/>
              <a:t>Ελεύθερη υλοποίηση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29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Στόχος της ώρας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Έννοιες </a:t>
            </a:r>
            <a:r>
              <a:rPr lang="el-GR" dirty="0"/>
              <a:t>στην κρυπτογραφία</a:t>
            </a:r>
          </a:p>
          <a:p>
            <a:r>
              <a:rPr lang="el-GR" dirty="0" smtClean="0"/>
              <a:t>Έννοιες </a:t>
            </a:r>
            <a:r>
              <a:rPr lang="el-GR" dirty="0"/>
              <a:t>στην ασύμμετρη </a:t>
            </a:r>
            <a:r>
              <a:rPr lang="el-GR" dirty="0" smtClean="0"/>
              <a:t>κρυπτογραφία</a:t>
            </a:r>
            <a:endParaRPr lang="en-US" dirty="0" smtClean="0"/>
          </a:p>
          <a:p>
            <a:r>
              <a:rPr lang="el-GR" dirty="0" smtClean="0"/>
              <a:t>GPG</a:t>
            </a:r>
            <a:endParaRPr lang="en-US" dirty="0" smtClean="0"/>
          </a:p>
          <a:p>
            <a:r>
              <a:rPr lang="el-GR" dirty="0"/>
              <a:t>Κρυπτογράφηση &amp; αποκρυπτογράφηση μηνυμάτων</a:t>
            </a:r>
          </a:p>
          <a:p>
            <a:r>
              <a:rPr lang="el-GR" dirty="0"/>
              <a:t>Ψηφιακές υπογραφές &amp; επιβεβαίωση</a:t>
            </a:r>
          </a:p>
          <a:p>
            <a:r>
              <a:rPr lang="el-GR" dirty="0"/>
              <a:t>Web-of-trust &amp; υπογραφή κλειδιών</a:t>
            </a:r>
          </a:p>
          <a:p>
            <a:r>
              <a:rPr lang="el-GR"/>
              <a:t>Κρυπτογραφημένο </a:t>
            </a:r>
            <a:r>
              <a:rPr lang="el-GR" smtClean="0"/>
              <a:t>e-mail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1149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Δημιουργία κλειδιού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err="1" smtClean="0"/>
              <a:t>gpg</a:t>
            </a:r>
            <a:r>
              <a:rPr lang="en-US" dirty="0" smtClean="0"/>
              <a:t> --gen-key</a:t>
            </a:r>
          </a:p>
          <a:p>
            <a:pPr lvl="1"/>
            <a:r>
              <a:rPr lang="el-GR" dirty="0" smtClean="0"/>
              <a:t>Δημιουργεί ένα ζεύγος δημόσιου/ιδιωτικού κλειδιού</a:t>
            </a:r>
            <a:endParaRPr lang="en-US" dirty="0" smtClean="0"/>
          </a:p>
          <a:p>
            <a:r>
              <a:rPr lang="el-GR" dirty="0" smtClean="0"/>
              <a:t>Το δημόσιο κλειδί αποθηκεύεται στον υπολογιστή σας</a:t>
            </a:r>
            <a:endParaRPr lang="en-US" dirty="0" smtClean="0"/>
          </a:p>
          <a:p>
            <a:r>
              <a:rPr lang="el-GR" dirty="0" smtClean="0"/>
              <a:t>Καλές πρακτικές:</a:t>
            </a:r>
          </a:p>
          <a:p>
            <a:pPr lvl="1"/>
            <a:r>
              <a:rPr lang="el-GR" dirty="0" smtClean="0"/>
              <a:t>4096 </a:t>
            </a:r>
            <a:r>
              <a:rPr lang="en-US" dirty="0" smtClean="0"/>
              <a:t>bits</a:t>
            </a:r>
          </a:p>
          <a:p>
            <a:pPr lvl="1"/>
            <a:r>
              <a:rPr lang="en-US" dirty="0" smtClean="0"/>
              <a:t>RSA/RSA</a:t>
            </a:r>
          </a:p>
          <a:p>
            <a:r>
              <a:rPr lang="el-GR" dirty="0" smtClean="0"/>
              <a:t>Χρησιμοποιείστε το πραγματικό σας όνομα</a:t>
            </a:r>
          </a:p>
          <a:p>
            <a:r>
              <a:rPr lang="el-GR" dirty="0" smtClean="0"/>
              <a:t>Χρησιμοποιείστε το προσώπικό σας </a:t>
            </a:r>
            <a:r>
              <a:rPr lang="en-US" dirty="0" smtClean="0"/>
              <a:t>e-mail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94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0"/>
            <a:ext cx="11585170" cy="7245424"/>
          </a:xfrm>
        </p:spPr>
      </p:pic>
    </p:spTree>
    <p:extLst>
      <p:ext uri="{BB962C8B-B14F-4D97-AF65-F5344CB8AC3E}">
        <p14:creationId xmlns:p14="http://schemas.microsoft.com/office/powerpoint/2010/main" val="212742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Προβολή κλειδιών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err="1" smtClean="0"/>
              <a:t>gpg</a:t>
            </a:r>
            <a:r>
              <a:rPr lang="en-US" dirty="0" smtClean="0"/>
              <a:t> --list-keys</a:t>
            </a:r>
          </a:p>
          <a:p>
            <a:pPr lvl="1"/>
            <a:r>
              <a:rPr lang="el-GR" dirty="0" smtClean="0"/>
              <a:t>Εμφανίζει τη λίστα με τα γνωστά δημόσια κλειδιά</a:t>
            </a:r>
            <a:endParaRPr lang="en-US" dirty="0" smtClean="0"/>
          </a:p>
          <a:p>
            <a:r>
              <a:rPr lang="en-US" dirty="0" err="1" smtClean="0"/>
              <a:t>gpg</a:t>
            </a:r>
            <a:r>
              <a:rPr lang="en-US" dirty="0" smtClean="0"/>
              <a:t> --list-secret-keys</a:t>
            </a:r>
            <a:endParaRPr lang="el-GR" dirty="0" smtClean="0"/>
          </a:p>
          <a:p>
            <a:pPr lvl="1"/>
            <a:r>
              <a:rPr lang="el-GR" dirty="0" smtClean="0"/>
              <a:t>Εμφανίζει λίστα με τα δημόσια κλειδιά για τα οποία υπάρχουν ιδιωτικά αποθηκευμένα τοπικά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3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Όσο συνεχίζουμε...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Κατεβάστε </a:t>
            </a:r>
            <a:r>
              <a:rPr lang="en-US" dirty="0" smtClean="0"/>
              <a:t>Thunderbird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www.mozilla.org/thunderbird</a:t>
            </a:r>
            <a:endParaRPr lang="en-US" dirty="0" smtClean="0"/>
          </a:p>
          <a:p>
            <a:r>
              <a:rPr lang="el-GR" dirty="0" smtClean="0"/>
              <a:t>Εγκαταστήστε το για το </a:t>
            </a:r>
            <a:r>
              <a:rPr lang="en-US" dirty="0" smtClean="0"/>
              <a:t>e-mail </a:t>
            </a:r>
            <a:r>
              <a:rPr lang="el-GR" dirty="0" smtClean="0"/>
              <a:t>σας</a:t>
            </a:r>
          </a:p>
          <a:p>
            <a:r>
              <a:rPr lang="el-GR" dirty="0" smtClean="0"/>
              <a:t>Κατεβάστε το </a:t>
            </a:r>
            <a:r>
              <a:rPr lang="en-US" dirty="0" err="1" smtClean="0"/>
              <a:t>Enigmail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www.enigmail.net</a:t>
            </a:r>
            <a:endParaRPr lang="en-US" dirty="0" smtClean="0"/>
          </a:p>
          <a:p>
            <a:r>
              <a:rPr lang="el-GR" dirty="0" smtClean="0"/>
              <a:t>Εγκαταστήστε το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Μάθαμε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Έννοιες στην κρυπτογραφία</a:t>
            </a:r>
          </a:p>
          <a:p>
            <a:r>
              <a:rPr lang="el-GR" dirty="0"/>
              <a:t>Έννοιες στην ασύμμετρη κρυπτογραφία</a:t>
            </a:r>
            <a:endParaRPr lang="en-US" dirty="0"/>
          </a:p>
          <a:p>
            <a:r>
              <a:rPr lang="el-GR" dirty="0"/>
              <a:t>GPG</a:t>
            </a:r>
            <a:endParaRPr lang="en-US" dirty="0"/>
          </a:p>
          <a:p>
            <a:r>
              <a:rPr lang="el-GR" dirty="0"/>
              <a:t>Κρυπτογράφηση &amp; αποκρυπτογράφηση μηνυμάτων</a:t>
            </a:r>
          </a:p>
          <a:p>
            <a:r>
              <a:rPr lang="el-GR" dirty="0"/>
              <a:t>Ψηφιακές υπογραφές &amp; επιβεβαίωση</a:t>
            </a:r>
          </a:p>
          <a:p>
            <a:r>
              <a:rPr lang="el-GR" dirty="0"/>
              <a:t>Web-of-trust &amp; υπογραφή κλειδιών</a:t>
            </a:r>
          </a:p>
          <a:p>
            <a:r>
              <a:rPr lang="el-GR" dirty="0"/>
              <a:t>Κρυπτογραφημένο </a:t>
            </a:r>
            <a:r>
              <a:rPr lang="el-GR" dirty="0" smtClean="0"/>
              <a:t>e-mail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0953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990600"/>
          </a:xfrm>
        </p:spPr>
        <p:txBody>
          <a:bodyPr/>
          <a:lstStyle/>
          <a:p>
            <a:r>
              <a:rPr lang="el-GR" dirty="0" smtClean="0"/>
              <a:t>Συγχαρητήρια!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3"/>
            <a:ext cx="5266928" cy="4752528"/>
          </a:xfrm>
        </p:spPr>
        <p:txBody>
          <a:bodyPr>
            <a:normAutofit/>
          </a:bodyPr>
          <a:lstStyle/>
          <a:p>
            <a:r>
              <a:rPr lang="el-GR" dirty="0" smtClean="0"/>
              <a:t>Μπορείτε να επικοινωνείτε με ασφάλεια!</a:t>
            </a:r>
            <a:endParaRPr lang="en-US" dirty="0" smtClean="0"/>
          </a:p>
        </p:txBody>
      </p:sp>
      <p:pic>
        <p:nvPicPr>
          <p:cNvPr id="9218" name="Picture 2" descr="C:\Documents and Settings\dionyziz\Τα έγγραφά μου\web-development\thumbs_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4664"/>
            <a:ext cx="3109352" cy="282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75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Την επόμενη φορά...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Ασφάλεια </a:t>
            </a:r>
            <a:r>
              <a:rPr lang="el-GR" dirty="0" smtClean="0"/>
              <a:t>δικτύων</a:t>
            </a:r>
            <a:endParaRPr lang="en-US" dirty="0" smtClean="0"/>
          </a:p>
          <a:p>
            <a:r>
              <a:rPr lang="en-US" dirty="0" smtClean="0"/>
              <a:t>HTTPS, PKI, ARP, HSTS</a:t>
            </a:r>
            <a:endParaRPr lang="el-GR" dirty="0" smtClean="0"/>
          </a:p>
          <a:p>
            <a:r>
              <a:rPr lang="el-GR" dirty="0" smtClean="0"/>
              <a:t>Μία προχωρημένη επίθεση: </a:t>
            </a:r>
            <a:r>
              <a:rPr lang="en-US" dirty="0" smtClean="0"/>
              <a:t>BREACH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48147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Όσο ξεκινάμε...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Κατεβάστε το </a:t>
            </a:r>
            <a:r>
              <a:rPr lang="en-US" dirty="0" smtClean="0"/>
              <a:t>GPG </a:t>
            </a:r>
            <a:r>
              <a:rPr lang="el-GR" dirty="0" smtClean="0"/>
              <a:t>για το σύστημά σας</a:t>
            </a:r>
            <a:r>
              <a:rPr lang="en-US" dirty="0" smtClean="0"/>
              <a:t>:</a:t>
            </a:r>
          </a:p>
          <a:p>
            <a:pPr lvl="1"/>
            <a:r>
              <a:rPr lang="el-GR" dirty="0" smtClean="0"/>
              <a:t>Αν έχετε </a:t>
            </a:r>
            <a:r>
              <a:rPr lang="en-US" dirty="0" smtClean="0"/>
              <a:t>Linux,</a:t>
            </a:r>
            <a:r>
              <a:rPr lang="el-GR" dirty="0" smtClean="0"/>
              <a:t> το έχετε ήδη</a:t>
            </a:r>
            <a:endParaRPr lang="en-US" dirty="0" smtClean="0"/>
          </a:p>
          <a:p>
            <a:pPr lvl="1"/>
            <a:r>
              <a:rPr lang="el-GR" dirty="0" smtClean="0"/>
              <a:t>Αν έχετε </a:t>
            </a:r>
            <a:r>
              <a:rPr lang="en-US" dirty="0" smtClean="0"/>
              <a:t>Windows, Gpg4win:</a:t>
            </a:r>
          </a:p>
          <a:p>
            <a:pPr lvl="2"/>
            <a:r>
              <a:rPr lang="en-US" dirty="0">
                <a:hlinkClick r:id="rId2"/>
              </a:rPr>
              <a:t>http://gpg4win.org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l-GR" dirty="0" smtClean="0"/>
              <a:t>Αν έχετε </a:t>
            </a:r>
            <a:r>
              <a:rPr lang="en-US" dirty="0" smtClean="0"/>
              <a:t>Mac, GPG Suite:</a:t>
            </a:r>
          </a:p>
          <a:p>
            <a:pPr lvl="2"/>
            <a:r>
              <a:rPr lang="en-US" dirty="0">
                <a:hlinkClick r:id="rId3"/>
              </a:rPr>
              <a:t>https://gpgtools.org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l-GR" dirty="0" smtClean="0"/>
              <a:t>Εγκαταστήστε το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758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Συμμετρική κρυπτογραφία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θέλει να στείλει ένα μήνυμα στον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Μοιράζονται ένα κοινό μυστικό κλειδί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κρυπογραφεί το μήνυμά της με το κλειδί</a:t>
            </a:r>
          </a:p>
          <a:p>
            <a:r>
              <a:rPr lang="el-GR" dirty="0" smtClean="0"/>
              <a:t>Στέλνει στο δίκτυο το κρυπτογραφημένο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λαμβάνει το κρυπτογραφημένο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αποκρυπτογραφεί το κρυπτογραφημένο κείμενο με το κλειδί</a:t>
            </a:r>
          </a:p>
          <a:p>
            <a:r>
              <a:rPr lang="el-GR" dirty="0" smtClean="0"/>
              <a:t>Λαμβάνει το αρχικό κείμενο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7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15885"/>
            <a:ext cx="411480" cy="13258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97" y="4335368"/>
            <a:ext cx="407068" cy="1325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2268" y="2341765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Alice</a:t>
            </a:r>
            <a:endParaRPr lang="en-US" sz="2400" dirty="0">
              <a:latin typeface="xkcd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4739" y="5661248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BOB</a:t>
            </a:r>
            <a:endParaRPr lang="en-US" sz="2400" dirty="0">
              <a:latin typeface="xkcd" panose="02000603000000000000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12652" y="1772816"/>
            <a:ext cx="731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63888" y="1484784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552894" y="1588150"/>
            <a:ext cx="19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Κρυπτογράφηση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 flipH="1">
            <a:off x="4515712" y="2060848"/>
            <a:ext cx="5497" cy="2590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52894" y="4672779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588666" y="4795129"/>
            <a:ext cx="187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 smtClean="0">
                <a:solidFill>
                  <a:schemeClr val="bg1"/>
                </a:solidFill>
              </a:rPr>
              <a:t>Αποκρυπτογράφηση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15712" y="1015885"/>
            <a:ext cx="0" cy="468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orkscrewsonline.com/images/brass_key_21_corkscre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230" y="429816"/>
            <a:ext cx="492964" cy="5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 flipV="1">
            <a:off x="4495145" y="5276991"/>
            <a:ext cx="8740" cy="384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http://www.corkscrewsonline.com/images/brass_key_21_corkscre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792" y="5805517"/>
            <a:ext cx="492964" cy="5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>
            <a:off x="5478530" y="4941168"/>
            <a:ext cx="749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71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56312"/>
          </a:xfrm>
        </p:spPr>
        <p:txBody>
          <a:bodyPr/>
          <a:lstStyle/>
          <a:p>
            <a:r>
              <a:rPr lang="en-US" dirty="0" smtClean="0"/>
              <a:t>m</a:t>
            </a:r>
          </a:p>
          <a:p>
            <a:pPr lvl="1"/>
            <a:r>
              <a:rPr lang="en-US" dirty="0" smtClean="0"/>
              <a:t>message </a:t>
            </a:r>
            <a:r>
              <a:rPr lang="el-GR" dirty="0"/>
              <a:t>–</a:t>
            </a:r>
            <a:r>
              <a:rPr lang="el-GR" dirty="0" smtClean="0"/>
              <a:t> καθαρό κείμενο</a:t>
            </a:r>
            <a:endParaRPr lang="en-US" dirty="0" smtClean="0"/>
          </a:p>
          <a:p>
            <a:r>
              <a:rPr lang="en-US" dirty="0"/>
              <a:t>s</a:t>
            </a:r>
          </a:p>
          <a:p>
            <a:pPr lvl="1"/>
            <a:r>
              <a:rPr lang="en-US" dirty="0" smtClean="0"/>
              <a:t>secret</a:t>
            </a:r>
            <a:r>
              <a:rPr lang="el-GR" dirty="0" smtClean="0"/>
              <a:t> </a:t>
            </a:r>
            <a:r>
              <a:rPr lang="el-GR" dirty="0"/>
              <a:t>–</a:t>
            </a:r>
            <a:r>
              <a:rPr lang="en-US" dirty="0"/>
              <a:t> </a:t>
            </a:r>
            <a:r>
              <a:rPr lang="el-GR" dirty="0" smtClean="0"/>
              <a:t>μυστικό κλειδί</a:t>
            </a:r>
            <a:endParaRPr lang="en-US" dirty="0" smtClean="0"/>
          </a:p>
          <a:p>
            <a:r>
              <a:rPr lang="en-US" dirty="0" smtClean="0"/>
              <a:t>c = E(s, m)</a:t>
            </a:r>
          </a:p>
          <a:p>
            <a:pPr lvl="1"/>
            <a:r>
              <a:rPr lang="en-US" dirty="0" smtClean="0"/>
              <a:t>encrypt</a:t>
            </a:r>
            <a:r>
              <a:rPr lang="el-GR" dirty="0" smtClean="0"/>
              <a:t> </a:t>
            </a:r>
            <a:r>
              <a:rPr lang="el-GR" dirty="0"/>
              <a:t>–</a:t>
            </a:r>
            <a:r>
              <a:rPr lang="en-US" dirty="0"/>
              <a:t> </a:t>
            </a:r>
            <a:r>
              <a:rPr lang="el-GR" dirty="0" smtClean="0"/>
              <a:t>κρυπτογράφηση </a:t>
            </a:r>
            <a:r>
              <a:rPr lang="en-US" dirty="0" smtClean="0"/>
              <a:t>m</a:t>
            </a:r>
            <a:r>
              <a:rPr lang="el-GR" dirty="0" smtClean="0"/>
              <a:t> με κλειδί </a:t>
            </a:r>
            <a:r>
              <a:rPr lang="en-US" dirty="0" smtClean="0"/>
              <a:t>s</a:t>
            </a:r>
          </a:p>
          <a:p>
            <a:pPr lvl="1"/>
            <a:r>
              <a:rPr lang="el-GR" dirty="0" smtClean="0"/>
              <a:t>δίνει ως αποτέλεσμα κρυπτοκείμενο </a:t>
            </a:r>
            <a:r>
              <a:rPr lang="en-US" dirty="0" smtClean="0"/>
              <a:t>c</a:t>
            </a:r>
          </a:p>
          <a:p>
            <a:r>
              <a:rPr lang="en-US" dirty="0"/>
              <a:t>m</a:t>
            </a:r>
            <a:r>
              <a:rPr lang="en-US" dirty="0" smtClean="0"/>
              <a:t> = D(s, c)</a:t>
            </a:r>
          </a:p>
          <a:p>
            <a:pPr lvl="1"/>
            <a:r>
              <a:rPr lang="en-US" dirty="0" smtClean="0"/>
              <a:t>decrypt </a:t>
            </a:r>
            <a:r>
              <a:rPr lang="el-GR" dirty="0" smtClean="0"/>
              <a:t>– αποκρυπτογράφηση </a:t>
            </a:r>
            <a:r>
              <a:rPr lang="en-US" dirty="0" smtClean="0"/>
              <a:t>c </a:t>
            </a:r>
            <a:r>
              <a:rPr lang="el-GR" dirty="0" smtClean="0"/>
              <a:t>με κλειδί </a:t>
            </a:r>
            <a:r>
              <a:rPr lang="en-US" dirty="0" smtClean="0"/>
              <a:t>s</a:t>
            </a:r>
          </a:p>
          <a:p>
            <a:pPr lvl="1"/>
            <a:r>
              <a:rPr lang="el-GR" dirty="0" smtClean="0"/>
              <a:t>δίνει ως αποτέλεσμα το καθαρό κείμενο </a:t>
            </a:r>
            <a:r>
              <a:rPr lang="en-US" dirty="0" smtClean="0"/>
              <a:t>m</a:t>
            </a:r>
          </a:p>
          <a:p>
            <a:r>
              <a:rPr lang="el-GR" dirty="0" smtClean="0"/>
              <a:t>Ορθότητα: </a:t>
            </a:r>
            <a:r>
              <a:rPr lang="en-US" dirty="0" smtClean="0"/>
              <a:t>D(s, E(s, m)) =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1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15885"/>
            <a:ext cx="411480" cy="13258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97" y="4335368"/>
            <a:ext cx="407068" cy="1325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2268" y="2341765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Alice</a:t>
            </a:r>
            <a:endParaRPr lang="en-US" sz="2400" dirty="0">
              <a:latin typeface="xkcd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4739" y="5661248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BOB</a:t>
            </a:r>
            <a:endParaRPr lang="en-US" sz="2400" dirty="0">
              <a:latin typeface="xkcd" panose="02000603000000000000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12652" y="1772816"/>
            <a:ext cx="731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63888" y="1484784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552894" y="1588150"/>
            <a:ext cx="19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Κρυπτογράφηση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 flipH="1">
            <a:off x="4515712" y="2060848"/>
            <a:ext cx="5497" cy="2590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52894" y="4672779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588666" y="4795129"/>
            <a:ext cx="187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 smtClean="0">
                <a:solidFill>
                  <a:schemeClr val="bg1"/>
                </a:solidFill>
              </a:rPr>
              <a:t>Αποκρυπτογράφηση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15712" y="1015885"/>
            <a:ext cx="0" cy="468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orkscrewsonline.com/images/brass_key_21_corkscre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230" y="429816"/>
            <a:ext cx="492964" cy="5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 flipV="1">
            <a:off x="4495145" y="5276991"/>
            <a:ext cx="8740" cy="384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http://www.corkscrewsonline.com/images/brass_key_21_corkscre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792" y="5805517"/>
            <a:ext cx="492964" cy="5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>
            <a:off x="5478530" y="4941168"/>
            <a:ext cx="749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mattcutts.com/images/blackhat-stickm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039" y="2673291"/>
            <a:ext cx="463414" cy="13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3073" y="14034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09786" y="20655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30681" y="456941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6998" y="10561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020759" y="52926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64448" y="3956093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xkcd" panose="02000603000000000000" pitchFamily="2" charset="0"/>
              </a:rPr>
              <a:t>EVE</a:t>
            </a:r>
            <a:endParaRPr lang="en-US" dirty="0">
              <a:latin typeface="xkcd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32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Συμμετρική κρυπτογραφία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Σήμερα χρησιμοποιούμε το σύστημα </a:t>
            </a:r>
            <a:r>
              <a:rPr lang="en-US" dirty="0" smtClean="0"/>
              <a:t>AES</a:t>
            </a:r>
          </a:p>
          <a:p>
            <a:r>
              <a:rPr lang="el-GR" dirty="0" smtClean="0"/>
              <a:t>Γρήγορη</a:t>
            </a:r>
          </a:p>
          <a:p>
            <a:r>
              <a:rPr lang="el-GR" dirty="0" smtClean="0"/>
              <a:t>Για κρυπτογράφηση σε σκληρούς δίσκους</a:t>
            </a:r>
          </a:p>
          <a:p>
            <a:r>
              <a:rPr lang="el-GR" dirty="0" smtClean="0"/>
              <a:t>Για κρυπτογράφηση πολλών δεδομένων στο δίκτυο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5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l-GR" dirty="0" smtClean="0"/>
              <a:t>Προβλήματα συμμετρικής κρυπτογραφίας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Κάθε ζεύγος ανθρώπων χρειάζεται ένα κλειδί</a:t>
            </a:r>
          </a:p>
          <a:p>
            <a:r>
              <a:rPr lang="en-US" dirty="0" smtClean="0"/>
              <a:t>n </a:t>
            </a:r>
            <a:r>
              <a:rPr lang="el-GR" dirty="0" smtClean="0"/>
              <a:t>άνθρωποι </a:t>
            </a:r>
            <a:r>
              <a:rPr lang="el-GR" dirty="0" smtClean="0">
                <a:sym typeface="Wingdings" panose="05000000000000000000" pitchFamily="2" charset="2"/>
              </a:rPr>
              <a:t> ~</a:t>
            </a:r>
            <a:r>
              <a:rPr lang="en-US" dirty="0" smtClean="0">
                <a:sym typeface="Wingdings" panose="05000000000000000000" pitchFamily="2" charset="2"/>
              </a:rPr>
              <a:t>n</a:t>
            </a:r>
            <a:r>
              <a:rPr lang="en-US" baseline="30000" dirty="0" smtClean="0">
                <a:sym typeface="Wingdings" panose="05000000000000000000" pitchFamily="2" charset="2"/>
              </a:rPr>
              <a:t>2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l-GR" dirty="0" smtClean="0">
                <a:sym typeface="Wingdings" panose="05000000000000000000" pitchFamily="2" charset="2"/>
              </a:rPr>
              <a:t>κλειδιά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l-GR" dirty="0" smtClean="0">
                <a:sym typeface="Wingdings" panose="05000000000000000000" pitchFamily="2" charset="2"/>
              </a:rPr>
              <a:t>Τα κλειδιά πρέπει να μείνουν μυστικά</a:t>
            </a:r>
          </a:p>
          <a:p>
            <a:r>
              <a:rPr lang="el-GR" dirty="0" smtClean="0">
                <a:sym typeface="Wingdings" panose="05000000000000000000" pitchFamily="2" charset="2"/>
              </a:rPr>
              <a:t>Κάπως πρέπει να τα ανταλλάξουν</a:t>
            </a:r>
          </a:p>
          <a:p>
            <a:endParaRPr lang="el-GR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158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3278</TotalTime>
  <Words>715</Words>
  <Application>Microsoft Office PowerPoint</Application>
  <PresentationFormat>On-screen Show (4:3)</PresentationFormat>
  <Paragraphs>173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Wingdings</vt:lpstr>
      <vt:lpstr>xkcd</vt:lpstr>
      <vt:lpstr>Clarity</vt:lpstr>
      <vt:lpstr>GPG &amp; κρυπτογραφια</vt:lpstr>
      <vt:lpstr>Στόχος της ώρας</vt:lpstr>
      <vt:lpstr>Όσο ξεκινάμε...</vt:lpstr>
      <vt:lpstr>Συμμετρική κρυπτογραφία</vt:lpstr>
      <vt:lpstr>PowerPoint Presentation</vt:lpstr>
      <vt:lpstr>PowerPoint Presentation</vt:lpstr>
      <vt:lpstr>PowerPoint Presentation</vt:lpstr>
      <vt:lpstr>Συμμετρική κρυπτογραφία</vt:lpstr>
      <vt:lpstr>Προβλήματα συμμετρικής κρυπτογραφίας</vt:lpstr>
      <vt:lpstr>Ασύμμετρη κρυπτογραφία</vt:lpstr>
      <vt:lpstr>Diffie &amp; Hellman</vt:lpstr>
      <vt:lpstr>RSA</vt:lpstr>
      <vt:lpstr>Ασύμμετρη κρυπτογραφία</vt:lpstr>
      <vt:lpstr>Ασύμμετρη κρυπτογραφία</vt:lpstr>
      <vt:lpstr>PowerPoint Presentation</vt:lpstr>
      <vt:lpstr>PowerPoint Presentation</vt:lpstr>
      <vt:lpstr>PowerPoint Presentation</vt:lpstr>
      <vt:lpstr>PowerPoint Presentation</vt:lpstr>
      <vt:lpstr>Από την θεωρία στην πράξη</vt:lpstr>
      <vt:lpstr>Δημιουργία κλειδιού</vt:lpstr>
      <vt:lpstr>PowerPoint Presentation</vt:lpstr>
      <vt:lpstr>Προβολή κλειδιών</vt:lpstr>
      <vt:lpstr>Όσο συνεχίζουμε...</vt:lpstr>
      <vt:lpstr>Μάθαμε</vt:lpstr>
      <vt:lpstr>Συγχαρητήρια!</vt:lpstr>
      <vt:lpstr>Την επόμενη φορά...</vt:lpstr>
    </vt:vector>
  </TitlesOfParts>
  <Company>Kamibu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HTML, CSS</dc:title>
  <dc:creator>Dionysis Zindros</dc:creator>
  <cp:lastModifiedBy>john</cp:lastModifiedBy>
  <cp:revision>142</cp:revision>
  <dcterms:created xsi:type="dcterms:W3CDTF">2010-08-21T11:02:20Z</dcterms:created>
  <dcterms:modified xsi:type="dcterms:W3CDTF">2014-02-11T15:07:57Z</dcterms:modified>
</cp:coreProperties>
</file>